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8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6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2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cb5bba1a7_9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cb5bba1a7_9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cb5bba1a7_9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cb5bba1a7_9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cb5bba1a7_9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cb5bba1a7_9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b5bba1a7_9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b5bba1a7_9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b5bba1a7_9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b5bba1a7_9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cb5bba1a7_9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cb5bba1a7_9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cb5bba1a7_9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cb5bba1a7_9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b5bba1a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b5bba1a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cb5bba1a7_9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cb5bba1a7_9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e0cabdf7d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e0cabdf7d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8936bfd7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8936bfd7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936bfd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8936bfd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8936bfd7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8936bfd7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936bfd7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936bfd7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cb5bba1a7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cb5bba1a7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cb5bba1a7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cb5bba1a7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cb5bba1a7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cb5bba1a7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cb5bba1a7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cb5bba1a7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cb5bba1a7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cb5bba1a7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fcf372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fcf372b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939dc8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939dc8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744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08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061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e0cabdf7d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e0cabdf7d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98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b5bba1a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b5bba1a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b5bba1a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b5bba1a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20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b5bba1a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b5bba1a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8936bfd7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8936bfd7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8936bfd7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8936bfd7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cb5bba1a7_4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cb5bba1a7_4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public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eq.tf/r/kafka-public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kata" TargetMode="Externa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hyperlink" Target="https://seq.tf/r/kafka-public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kata" TargetMode="Externa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hyperlink" Target="https://seq.tf/r/kafka-publi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kata" TargetMode="Externa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hyperlink" Target="https://seq.tf/r/kafka-publi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kata" TargetMode="Externa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hyperlink" Target="https://seq.tf/r/kafka-publi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q.tf/r/kafka-kata" TargetMode="External"/><Relationship Id="rId5" Type="http://schemas.openxmlformats.org/officeDocument/2006/relationships/hyperlink" Target="https://seq.tf/r/kafka-presentation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q.tf/r/kafka-feedback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80850" y="1528600"/>
            <a:ext cx="35613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Kafka</a:t>
            </a:r>
            <a:endParaRPr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36650" y="2525300"/>
            <a:ext cx="53265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From zero to </a:t>
            </a:r>
            <a:r>
              <a:rPr lang="en-GB" sz="3000" i="1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hero</a:t>
            </a:r>
            <a:endParaRPr sz="3000" i="1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75" y="1785626"/>
            <a:ext cx="515050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49" y="4652600"/>
            <a:ext cx="553275" cy="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4512450" y="2932475"/>
            <a:ext cx="22152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… somewhat. At least enough to get started</a:t>
            </a:r>
            <a:endParaRPr sz="800" i="1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831250" y="3071825"/>
            <a:ext cx="260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10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97575" y="4340300"/>
            <a:ext cx="379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Find presentation at: </a:t>
            </a:r>
            <a:r>
              <a:rPr lang="en-GB" sz="800" b="1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9" name="Google Shape;59;p13"/>
          <p:cNvSpPr txBox="1"/>
          <p:nvPr/>
        </p:nvSpPr>
        <p:spPr>
          <a:xfrm>
            <a:off x="4828619" y="3250800"/>
            <a:ext cx="269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10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5" name="Google Shape;155;p21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56" name="Google Shape;15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21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" name="Google Shape;170;p21"/>
          <p:cNvSpPr/>
          <p:nvPr/>
        </p:nvSpPr>
        <p:spPr>
          <a:xfrm>
            <a:off x="3898625" y="1601300"/>
            <a:ext cx="1121783" cy="5196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3853275" y="1520900"/>
            <a:ext cx="1255056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 rot="10800000" flipH="1">
            <a:off x="3192025" y="2097700"/>
            <a:ext cx="780600" cy="82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/>
          <p:nvPr/>
        </p:nvSpPr>
        <p:spPr>
          <a:xfrm>
            <a:off x="1844125" y="3001675"/>
            <a:ext cx="1779900" cy="366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1814300" y="2982475"/>
            <a:ext cx="17031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stream of data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59" grpId="0"/>
      <p:bldP spid="172" grpId="0" animBg="1"/>
      <p:bldP spid="1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22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" name="Google Shape;183;p22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22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Producer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187" name="Google Shape;187;p22"/>
          <p:cNvCxnSpPr>
            <a:endCxn id="184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2"/>
          <p:cNvSpPr/>
          <p:nvPr/>
        </p:nvSpPr>
        <p:spPr>
          <a:xfrm>
            <a:off x="2388575" y="1701500"/>
            <a:ext cx="882000" cy="3204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22"/>
          <p:cNvCxnSpPr/>
          <p:nvPr/>
        </p:nvCxnSpPr>
        <p:spPr>
          <a:xfrm rot="10800000" flipH="1">
            <a:off x="1984000" y="2000175"/>
            <a:ext cx="441300" cy="655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2"/>
          <p:cNvSpPr/>
          <p:nvPr/>
        </p:nvSpPr>
        <p:spPr>
          <a:xfrm>
            <a:off x="329075" y="2632200"/>
            <a:ext cx="2584200" cy="591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299250" y="2612988"/>
            <a:ext cx="2685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Something that publishes messages to a Topic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95" grpId="0" animBg="1"/>
      <p:bldP spid="197" grpId="0" animBg="1"/>
      <p:bldP spid="1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06" name="Google Shape;20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23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" name="Google Shape;209;p23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2" name="Google Shape;212;p23"/>
          <p:cNvCxnSpPr>
            <a:endCxn id="209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23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87775" y="1539007"/>
            <a:ext cx="352500" cy="628200"/>
            <a:chOff x="5087775" y="1540700"/>
            <a:chExt cx="352500" cy="628200"/>
          </a:xfrm>
        </p:grpSpPr>
        <p:cxnSp>
          <p:nvCxnSpPr>
            <p:cNvPr id="214" name="Google Shape;214;p23"/>
            <p:cNvCxnSpPr>
              <a:stCxn id="209" idx="3"/>
              <a:endCxn id="211" idx="1"/>
            </p:cNvCxnSpPr>
            <p:nvPr/>
          </p:nvCxnSpPr>
          <p:spPr>
            <a:xfrm rot="10800000" flipH="1">
              <a:off x="5087775" y="1540700"/>
              <a:ext cx="352500" cy="320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5" name="Google Shape;215;p23"/>
            <p:cNvCxnSpPr>
              <a:stCxn id="209" idx="3"/>
              <a:endCxn id="213" idx="1"/>
            </p:cNvCxnSpPr>
            <p:nvPr/>
          </p:nvCxnSpPr>
          <p:spPr>
            <a:xfrm>
              <a:off x="5087775" y="1861100"/>
              <a:ext cx="352500" cy="307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3912225" y="1380450"/>
            <a:ext cx="2773900" cy="2081075"/>
            <a:chOff x="3912225" y="1380450"/>
            <a:chExt cx="2773900" cy="2081075"/>
          </a:xfrm>
        </p:grpSpPr>
        <p:sp>
          <p:nvSpPr>
            <p:cNvPr id="220" name="Google Shape;220;p23"/>
            <p:cNvSpPr/>
            <p:nvPr/>
          </p:nvSpPr>
          <p:spPr>
            <a:xfrm>
              <a:off x="5487025" y="1380450"/>
              <a:ext cx="1199100" cy="394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23"/>
            <p:cNvCxnSpPr/>
            <p:nvPr/>
          </p:nvCxnSpPr>
          <p:spPr>
            <a:xfrm rot="10800000" flipH="1">
              <a:off x="3912225" y="1779425"/>
              <a:ext cx="1640100" cy="16821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2" name="Google Shape;222;p23"/>
          <p:cNvSpPr/>
          <p:nvPr/>
        </p:nvSpPr>
        <p:spPr>
          <a:xfrm>
            <a:off x="1495300" y="3405350"/>
            <a:ext cx="2584200" cy="878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1465475" y="3386157"/>
            <a:ext cx="2539421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Something that receives all messages sent to an attached Topic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0" name="Google Shape;230;p24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31" name="Google Shape;23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3" name="Google Shape;233;p24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" name="Google Shape;234;p24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7" name="Google Shape;237;p24"/>
          <p:cNvCxnSpPr>
            <a:endCxn id="234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4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9" name="Google Shape;239;p24"/>
          <p:cNvCxnSpPr>
            <a:stCxn id="234" idx="3"/>
            <a:endCxn id="236" idx="1"/>
          </p:cNvCxnSpPr>
          <p:nvPr/>
        </p:nvCxnSpPr>
        <p:spPr>
          <a:xfrm rot="10800000" flipH="1">
            <a:off x="5087775" y="1540700"/>
            <a:ext cx="352500" cy="32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0" name="Google Shape;240;p24"/>
          <p:cNvCxnSpPr>
            <a:stCxn id="234" idx="3"/>
            <a:endCxn id="238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5" name="Google Shape;245;p24"/>
          <p:cNvSpPr/>
          <p:nvPr/>
        </p:nvSpPr>
        <p:spPr>
          <a:xfrm>
            <a:off x="6667200" y="1373400"/>
            <a:ext cx="1120500" cy="10935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6" name="Google Shape;246;p24"/>
          <p:cNvCxnSpPr>
            <a:endCxn id="245" idx="2"/>
          </p:cNvCxnSpPr>
          <p:nvPr/>
        </p:nvCxnSpPr>
        <p:spPr>
          <a:xfrm rot="10800000" flipH="1">
            <a:off x="3912300" y="1920150"/>
            <a:ext cx="2754900" cy="155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4"/>
          <p:cNvSpPr/>
          <p:nvPr/>
        </p:nvSpPr>
        <p:spPr>
          <a:xfrm>
            <a:off x="1495300" y="3405350"/>
            <a:ext cx="2584200" cy="878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1465475" y="3366275"/>
            <a:ext cx="2486667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CG: “Consumer group”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differentiating consumers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50" name="Google Shape;250;p24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Blaster</a:t>
            </a:r>
            <a:endParaRPr sz="1200"/>
          </a:p>
        </p:txBody>
      </p:sp>
      <p:sp>
        <p:nvSpPr>
          <p:cNvPr id="251" name="Google Shape;251;p24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animBg="1"/>
      <p:bldP spid="247" grpId="0" animBg="1"/>
      <p:bldP spid="248" grpId="0"/>
      <p:bldP spid="249" grpId="0"/>
      <p:bldP spid="2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3981967" y="2322099"/>
            <a:ext cx="1105808" cy="118872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Google Shape;256;p25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" name="Google Shape;257;p2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58" name="Google Shape;25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Google Shape;260;p2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" name="Google Shape;261;p25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4" name="Google Shape;264;p25"/>
          <p:cNvCxnSpPr>
            <a:endCxn id="261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25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6" name="Google Shape;266;p25"/>
          <p:cNvCxnSpPr>
            <a:stCxn id="261" idx="3"/>
            <a:endCxn id="263" idx="1"/>
          </p:cNvCxnSpPr>
          <p:nvPr/>
        </p:nvCxnSpPr>
        <p:spPr>
          <a:xfrm rot="10800000" flipH="1">
            <a:off x="5087775" y="1540700"/>
            <a:ext cx="352500" cy="32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p25"/>
          <p:cNvCxnSpPr>
            <a:stCxn id="261" idx="3"/>
            <a:endCxn id="265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2" name="Google Shape;272;p2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74" name="Google Shape;274;p25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Blaster</a:t>
            </a:r>
            <a:endParaRPr sz="1200"/>
          </a:p>
        </p:txBody>
      </p:sp>
      <p:cxnSp>
        <p:nvCxnSpPr>
          <p:cNvPr id="21" name="Google Shape;508;p40"/>
          <p:cNvCxnSpPr/>
          <p:nvPr/>
        </p:nvCxnSpPr>
        <p:spPr>
          <a:xfrm rot="10800000">
            <a:off x="7676908" y="2283633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508;p40"/>
          <p:cNvCxnSpPr/>
          <p:nvPr/>
        </p:nvCxnSpPr>
        <p:spPr>
          <a:xfrm rot="10800000">
            <a:off x="7676908" y="1615417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247;p24"/>
          <p:cNvSpPr/>
          <p:nvPr/>
        </p:nvSpPr>
        <p:spPr>
          <a:xfrm>
            <a:off x="1495300" y="3405350"/>
            <a:ext cx="2584200" cy="878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48;p24"/>
          <p:cNvSpPr txBox="1"/>
          <p:nvPr/>
        </p:nvSpPr>
        <p:spPr>
          <a:xfrm>
            <a:off x="1465475" y="3366275"/>
            <a:ext cx="2486667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Because the CG is unique, both consumers receive the event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281" name="Google Shape;2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2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6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7" name="Google Shape;287;p26"/>
          <p:cNvCxnSpPr>
            <a:endCxn id="284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26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89" name="Google Shape;289;p26"/>
          <p:cNvCxnSpPr>
            <a:stCxn id="284" idx="3"/>
            <a:endCxn id="288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4" name="Google Shape;294;p26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296" name="Google Shape;296;p26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981967" y="2322099"/>
            <a:ext cx="1105808" cy="118872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47;p24"/>
          <p:cNvSpPr/>
          <p:nvPr/>
        </p:nvSpPr>
        <p:spPr>
          <a:xfrm>
            <a:off x="1495300" y="3405349"/>
            <a:ext cx="2584200" cy="11294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8;p24"/>
          <p:cNvSpPr txBox="1"/>
          <p:nvPr/>
        </p:nvSpPr>
        <p:spPr>
          <a:xfrm>
            <a:off x="1534025" y="3369820"/>
            <a:ext cx="2486667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Because both consumers share the same CG, only one of them receives the event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2" name="Google Shape;302;p2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03" name="Google Shape;30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p2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7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9" name="Google Shape;309;p27"/>
          <p:cNvCxnSpPr>
            <a:endCxn id="306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27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1" name="Google Shape;311;p27"/>
          <p:cNvCxnSpPr>
            <a:stCxn id="306" idx="3"/>
            <a:endCxn id="308" idx="1"/>
          </p:cNvCxnSpPr>
          <p:nvPr/>
        </p:nvCxnSpPr>
        <p:spPr>
          <a:xfrm rot="10800000" flipH="1">
            <a:off x="5087775" y="1540700"/>
            <a:ext cx="352500" cy="32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6" name="Google Shape;316;p2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6708675" y="13734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sp>
        <p:nvSpPr>
          <p:cNvPr id="318" name="Google Shape;318;p27"/>
          <p:cNvSpPr txBox="1"/>
          <p:nvPr/>
        </p:nvSpPr>
        <p:spPr>
          <a:xfrm>
            <a:off x="6708675" y="2020500"/>
            <a:ext cx="112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CG: Harald</a:t>
            </a:r>
            <a:endParaRPr sz="120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6121" y="1753915"/>
            <a:ext cx="1365933" cy="161093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47;p24"/>
          <p:cNvSpPr/>
          <p:nvPr/>
        </p:nvSpPr>
        <p:spPr>
          <a:xfrm>
            <a:off x="1319454" y="3259375"/>
            <a:ext cx="2584200" cy="112942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48;p24"/>
          <p:cNvSpPr txBox="1"/>
          <p:nvPr/>
        </p:nvSpPr>
        <p:spPr>
          <a:xfrm>
            <a:off x="1358179" y="3223846"/>
            <a:ext cx="2486667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Because both consumers share the same CG, only one of them receives the event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4" name="Google Shape;324;p2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7" name="Google Shape;327;p2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50" y="805975"/>
            <a:ext cx="6282697" cy="38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5" name="Google Shape;335;p2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36" name="Google Shape;33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8" name="Google Shape;338;p2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9" name="Google Shape;339;p29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75" y="2046450"/>
            <a:ext cx="4456747" cy="27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75" y="1066924"/>
            <a:ext cx="3035314" cy="1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3447" y="1267675"/>
            <a:ext cx="3931780" cy="2174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" name="Google Shape;348;p3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49" name="Google Shape;34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1" name="Google Shape;351;p3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2" name="Google Shape;352;p30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811800" y="927800"/>
            <a:ext cx="5946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lang="en-GB" sz="4200" b="1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r>
              <a:rPr lang="en-GB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topics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75" y="1417338"/>
            <a:ext cx="5637306" cy="31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97575" y="4258000"/>
            <a:ext cx="4030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Find full guidelines at: </a:t>
            </a:r>
            <a:r>
              <a:rPr lang="en-GB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seq.tf/r/kafka-public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680850" y="355400"/>
            <a:ext cx="35613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Kafka</a:t>
            </a:r>
            <a:endParaRPr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136650" y="1352100"/>
            <a:ext cx="53265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From zero to </a:t>
            </a:r>
            <a:r>
              <a:rPr lang="en-GB" sz="3000" i="1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hero</a:t>
            </a:r>
            <a:endParaRPr sz="3000" i="1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75" y="612426"/>
            <a:ext cx="515050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49" y="4652600"/>
            <a:ext cx="553275" cy="3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512450" y="1759275"/>
            <a:ext cx="22152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i="1">
                <a:solidFill>
                  <a:srgbClr val="B9B9B9"/>
                </a:solidFill>
                <a:latin typeface="Open Sans"/>
                <a:ea typeface="Open Sans"/>
                <a:cs typeface="Open Sans"/>
                <a:sym typeface="Open Sans"/>
              </a:rPr>
              <a:t>… somewhat. At least enough to get started</a:t>
            </a:r>
            <a:endParaRPr sz="800" i="1">
              <a:solidFill>
                <a:srgbClr val="B9B9B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831250" y="1898625"/>
            <a:ext cx="2601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10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97575" y="4340300"/>
            <a:ext cx="379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</a:rPr>
              <a:t>Find presentation at: </a:t>
            </a:r>
            <a:r>
              <a:rPr lang="en-GB" sz="800" b="1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950450" y="2465300"/>
            <a:ext cx="7698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Open Sans"/>
              <a:buChar char="+"/>
            </a:pPr>
            <a:r>
              <a:rPr lang="en-GB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Touches just enough to get started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914700" y="2927163"/>
            <a:ext cx="7698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600"/>
              <a:buFont typeface="Open Sans"/>
              <a:buChar char="-"/>
            </a:pPr>
            <a:r>
              <a:rPr lang="en-GB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Does not cover everything Kafka</a:t>
            </a:r>
            <a:endParaRPr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31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62" name="Google Shape;3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4" name="Google Shape;364;p31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5" name="Google Shape;365;p31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31"/>
          <p:cNvPicPr preferRelativeResize="0"/>
          <p:nvPr/>
        </p:nvPicPr>
        <p:blipFill rotWithShape="1">
          <a:blip r:embed="rId5">
            <a:alphaModFix/>
          </a:blip>
          <a:srcRect t="1009" b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1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6">
            <a:alphaModFix/>
          </a:blip>
          <a:srcRect t="5420" b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31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31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31"/>
          <p:cNvCxnSpPr/>
          <p:nvPr/>
        </p:nvCxnSpPr>
        <p:spPr>
          <a:xfrm rot="10800000" flipH="1">
            <a:off x="1552350" y="2482550"/>
            <a:ext cx="3669900" cy="24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31"/>
          <p:cNvCxnSpPr/>
          <p:nvPr/>
        </p:nvCxnSpPr>
        <p:spPr>
          <a:xfrm rot="10800000" flipH="1">
            <a:off x="1552350" y="3054500"/>
            <a:ext cx="3662700" cy="115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32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80" name="Google Shape;38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2" name="Google Shape;382;p32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32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5">
            <a:alphaModFix/>
          </a:blip>
          <a:srcRect t="1009" b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7" name="Google Shape;387;p32"/>
          <p:cNvPicPr preferRelativeResize="0"/>
          <p:nvPr/>
        </p:nvPicPr>
        <p:blipFill rotWithShape="1">
          <a:blip r:embed="rId6">
            <a:alphaModFix/>
          </a:blip>
          <a:srcRect t="5420" b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32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89" name="Google Shape;389;p32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32"/>
          <p:cNvCxnSpPr/>
          <p:nvPr/>
        </p:nvCxnSpPr>
        <p:spPr>
          <a:xfrm rot="10800000" flipH="1">
            <a:off x="1552350" y="2482550"/>
            <a:ext cx="3669900" cy="24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32"/>
          <p:cNvCxnSpPr/>
          <p:nvPr/>
        </p:nvCxnSpPr>
        <p:spPr>
          <a:xfrm rot="10800000" flipH="1">
            <a:off x="1552350" y="3054500"/>
            <a:ext cx="3662700" cy="115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92" name="Google Shape;3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6225" y="475225"/>
            <a:ext cx="3817775" cy="28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8" name="Google Shape;398;p33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399" name="Google Shape;3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1" name="Google Shape;401;p33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2" name="Google Shape;402;p33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4778650" y="11352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5">
            <a:alphaModFix/>
          </a:blip>
          <a:srcRect t="1009" b="1009"/>
          <a:stretch/>
        </p:blipFill>
        <p:spPr>
          <a:xfrm>
            <a:off x="4342276" y="1567574"/>
            <a:ext cx="5080695" cy="28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/>
        </p:nvSpPr>
        <p:spPr>
          <a:xfrm>
            <a:off x="344400" y="1215425"/>
            <a:ext cx="42276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</a:t>
            </a:r>
            <a:endParaRPr sz="3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6">
            <a:alphaModFix/>
          </a:blip>
          <a:srcRect t="5420" b="5420"/>
          <a:stretch/>
        </p:blipFill>
        <p:spPr>
          <a:xfrm>
            <a:off x="-180424" y="1678361"/>
            <a:ext cx="5080695" cy="28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3"/>
          <p:cNvCxnSpPr/>
          <p:nvPr/>
        </p:nvCxnSpPr>
        <p:spPr>
          <a:xfrm>
            <a:off x="1695425" y="2267725"/>
            <a:ext cx="3541200" cy="486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33"/>
          <p:cNvCxnSpPr/>
          <p:nvPr/>
        </p:nvCxnSpPr>
        <p:spPr>
          <a:xfrm>
            <a:off x="2897250" y="2475175"/>
            <a:ext cx="2325000" cy="4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33"/>
          <p:cNvCxnSpPr/>
          <p:nvPr/>
        </p:nvCxnSpPr>
        <p:spPr>
          <a:xfrm rot="10800000" flipH="1">
            <a:off x="1552350" y="2482550"/>
            <a:ext cx="3669900" cy="243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33"/>
          <p:cNvCxnSpPr/>
          <p:nvPr/>
        </p:nvCxnSpPr>
        <p:spPr>
          <a:xfrm rot="10800000" flipH="1">
            <a:off x="1552350" y="3054500"/>
            <a:ext cx="3662700" cy="115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4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1166225" y="2195375"/>
            <a:ext cx="1156800" cy="19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8" name="Google Shape;418;p34"/>
          <p:cNvCxnSpPr/>
          <p:nvPr/>
        </p:nvCxnSpPr>
        <p:spPr>
          <a:xfrm rot="10800000" flipH="1">
            <a:off x="2327825" y="1705250"/>
            <a:ext cx="808500" cy="597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34"/>
          <p:cNvSpPr/>
          <p:nvPr/>
        </p:nvSpPr>
        <p:spPr>
          <a:xfrm>
            <a:off x="3112925" y="1438100"/>
            <a:ext cx="3327900" cy="3771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3066725" y="1414800"/>
            <a:ext cx="3131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case of schema format update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1" name="Google Shape;421;p34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22" name="Google Shape;4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34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5" name="Google Shape;425;p34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1170875" y="2371950"/>
            <a:ext cx="2532300" cy="19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3" name="Google Shape;433;p35"/>
          <p:cNvCxnSpPr/>
          <p:nvPr/>
        </p:nvCxnSpPr>
        <p:spPr>
          <a:xfrm rot="10800000" flipH="1">
            <a:off x="3610225" y="1760850"/>
            <a:ext cx="859500" cy="6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35"/>
          <p:cNvSpPr/>
          <p:nvPr/>
        </p:nvSpPr>
        <p:spPr>
          <a:xfrm>
            <a:off x="4446400" y="1707575"/>
            <a:ext cx="3327900" cy="177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5"/>
          <p:cNvSpPr txBox="1"/>
          <p:nvPr/>
        </p:nvSpPr>
        <p:spPr>
          <a:xfrm>
            <a:off x="4446400" y="1684275"/>
            <a:ext cx="3075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identifying and handling of an Event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4595100" y="2316200"/>
            <a:ext cx="29271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Naming examples: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member_joined_capability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topic_added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i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capability_updated</a:t>
            </a:r>
            <a:endParaRPr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38" name="Google Shape;43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0" name="Google Shape;440;p3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1" name="Google Shape;441;p3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6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6"/>
          <p:cNvSpPr/>
          <p:nvPr/>
        </p:nvSpPr>
        <p:spPr>
          <a:xfrm>
            <a:off x="1166225" y="2548500"/>
            <a:ext cx="4228200" cy="19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9" name="Google Shape;449;p36"/>
          <p:cNvCxnSpPr/>
          <p:nvPr/>
        </p:nvCxnSpPr>
        <p:spPr>
          <a:xfrm rot="10800000">
            <a:off x="5384950" y="2755300"/>
            <a:ext cx="195300" cy="35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36"/>
          <p:cNvSpPr/>
          <p:nvPr/>
        </p:nvSpPr>
        <p:spPr>
          <a:xfrm>
            <a:off x="5106175" y="3092200"/>
            <a:ext cx="3327900" cy="638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6"/>
          <p:cNvSpPr txBox="1"/>
          <p:nvPr/>
        </p:nvSpPr>
        <p:spPr>
          <a:xfrm>
            <a:off x="5106175" y="3068900"/>
            <a:ext cx="30759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Keeping track of an Event throughout your entire system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2" name="Google Shape;452;p3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53" name="Google Shape;45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5" name="Google Shape;455;p3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36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1058750" y="2720425"/>
            <a:ext cx="7025700" cy="319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4" name="Google Shape;464;p37"/>
          <p:cNvCxnSpPr/>
          <p:nvPr/>
        </p:nvCxnSpPr>
        <p:spPr>
          <a:xfrm rot="10800000">
            <a:off x="5887550" y="3047425"/>
            <a:ext cx="124800" cy="22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37"/>
          <p:cNvSpPr/>
          <p:nvPr/>
        </p:nvSpPr>
        <p:spPr>
          <a:xfrm>
            <a:off x="5129425" y="3264100"/>
            <a:ext cx="2592900" cy="3741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5129425" y="3240800"/>
            <a:ext cx="3075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See where Event originated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7" name="Google Shape;467;p3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68" name="Google Shape;46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0" name="Google Shape;470;p3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1" name="Google Shape;471;p3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83925"/>
            <a:ext cx="7970396" cy="30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8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Schema format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38"/>
          <p:cNvSpPr/>
          <p:nvPr/>
        </p:nvSpPr>
        <p:spPr>
          <a:xfrm>
            <a:off x="1087250" y="3013075"/>
            <a:ext cx="4269900" cy="6249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p38"/>
          <p:cNvCxnSpPr/>
          <p:nvPr/>
        </p:nvCxnSpPr>
        <p:spPr>
          <a:xfrm rot="10800000">
            <a:off x="5352700" y="3638225"/>
            <a:ext cx="441300" cy="19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8"/>
          <p:cNvSpPr/>
          <p:nvPr/>
        </p:nvSpPr>
        <p:spPr>
          <a:xfrm>
            <a:off x="5705575" y="3779850"/>
            <a:ext cx="1988700" cy="624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3764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8"/>
          <p:cNvSpPr txBox="1"/>
          <p:nvPr/>
        </p:nvSpPr>
        <p:spPr>
          <a:xfrm>
            <a:off x="5705575" y="3756550"/>
            <a:ext cx="19887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Event specific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/ metadata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83" name="Google Shape;48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5" name="Google Shape;485;p3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6" name="Google Shape;486;p3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/>
          <p:nvPr/>
        </p:nvSpPr>
        <p:spPr>
          <a:xfrm>
            <a:off x="0" y="1155525"/>
            <a:ext cx="9144000" cy="23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50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Before kata</a:t>
            </a:r>
            <a:endParaRPr sz="5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3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493" name="Google Shape;49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5" name="Google Shape;495;p3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Basic implementation 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 consuming and producing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2485800" y="2175100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Presentation:                 </a:t>
            </a:r>
            <a:r>
              <a:rPr lang="en-GB" b="1" u="sng">
                <a:solidFill>
                  <a:schemeClr val="hlink"/>
                </a:solidFill>
                <a:hlinkClick r:id="rId5"/>
              </a:rPr>
              <a:t>seq.tf/r/kafka-presentation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Learning material:          </a:t>
            </a:r>
            <a:r>
              <a:rPr lang="en-GB" b="1" u="sng">
                <a:solidFill>
                  <a:schemeClr val="hlink"/>
                </a:solidFill>
                <a:hlinkClick r:id="rId6"/>
              </a:rPr>
              <a:t>seq.tf/r/kafka-kata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Public event guidelines: </a:t>
            </a:r>
            <a:r>
              <a:rPr lang="en-GB" b="1" u="sng">
                <a:solidFill>
                  <a:schemeClr val="hlink"/>
                </a:solidFill>
                <a:hlinkClick r:id="rId7"/>
              </a:rPr>
              <a:t>seq.tf/r/kafka-public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199800" y="2806775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901300" y="393450"/>
            <a:ext cx="7698900" cy="4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it?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do I use it?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●"/>
            </a:pPr>
            <a:r>
              <a:rPr lang="en-GB" sz="3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baseline schema format</a:t>
            </a:r>
            <a:endParaRPr sz="3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●"/>
            </a:pPr>
            <a:r>
              <a:rPr lang="en-GB" sz="3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Basic implementation of consuming and producing</a:t>
            </a:r>
            <a:endParaRPr sz="3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5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15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" name="Google Shape;83;p15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Kata #1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2485800" y="3339125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Presentation:                 </a:t>
            </a:r>
            <a:r>
              <a:rPr lang="en-GB" b="1" u="sng" dirty="0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Learning material:          </a:t>
            </a:r>
            <a:r>
              <a:rPr lang="en-GB" b="1" u="sng" dirty="0">
                <a:solidFill>
                  <a:schemeClr val="hlink"/>
                </a:solidFill>
                <a:hlinkClick r:id="rId6"/>
              </a:rPr>
              <a:t>seq.tf/r/kafka-kata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Public event guidelines: </a:t>
            </a:r>
            <a:r>
              <a:rPr lang="en-GB" b="1" u="sng" dirty="0">
                <a:solidFill>
                  <a:schemeClr val="hlink"/>
                </a:solidFill>
                <a:hlinkClick r:id="rId7"/>
              </a:rPr>
              <a:t>seq.tf/r/kafka-public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276903" y="3977384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36" y="920451"/>
            <a:ext cx="4165388" cy="2370149"/>
          </a:xfrm>
          <a:prstGeom prst="rect">
            <a:avLst/>
          </a:prstGeom>
        </p:spPr>
      </p:pic>
      <p:sp>
        <p:nvSpPr>
          <p:cNvPr id="11" name="Google Shape;501;p40"/>
          <p:cNvSpPr txBox="1"/>
          <p:nvPr/>
        </p:nvSpPr>
        <p:spPr>
          <a:xfrm>
            <a:off x="181382" y="1706262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Est: 15 Mins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501;p40"/>
          <p:cNvSpPr txBox="1"/>
          <p:nvPr/>
        </p:nvSpPr>
        <p:spPr>
          <a:xfrm>
            <a:off x="366779" y="2243212"/>
            <a:ext cx="1996661" cy="77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 until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everyone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 completed it</a:t>
            </a:r>
            <a:endParaRPr sz="20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717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Kata #2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2485800" y="3339125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Presentation:                 </a:t>
            </a:r>
            <a:r>
              <a:rPr lang="en-GB" b="1" u="sng" dirty="0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Learning material:          </a:t>
            </a:r>
            <a:r>
              <a:rPr lang="en-GB" b="1" u="sng" dirty="0">
                <a:solidFill>
                  <a:schemeClr val="hlink"/>
                </a:solidFill>
                <a:hlinkClick r:id="rId6"/>
              </a:rPr>
              <a:t>seq.tf/r/kafka-kata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Public event guidelines: </a:t>
            </a:r>
            <a:r>
              <a:rPr lang="en-GB" b="1" u="sng" dirty="0">
                <a:solidFill>
                  <a:schemeClr val="hlink"/>
                </a:solidFill>
                <a:hlinkClick r:id="rId7"/>
              </a:rPr>
              <a:t>seq.tf/r/kafka-public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276903" y="3977384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36" y="920451"/>
            <a:ext cx="4165388" cy="2370149"/>
          </a:xfrm>
          <a:prstGeom prst="rect">
            <a:avLst/>
          </a:prstGeom>
        </p:spPr>
      </p:pic>
      <p:sp>
        <p:nvSpPr>
          <p:cNvPr id="11" name="Google Shape;501;p40"/>
          <p:cNvSpPr txBox="1"/>
          <p:nvPr/>
        </p:nvSpPr>
        <p:spPr>
          <a:xfrm>
            <a:off x="181382" y="1706262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Est: 30 Mins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01;p40"/>
          <p:cNvSpPr txBox="1"/>
          <p:nvPr/>
        </p:nvSpPr>
        <p:spPr>
          <a:xfrm>
            <a:off x="366779" y="2243212"/>
            <a:ext cx="1996661" cy="77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 until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everyone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 completed it</a:t>
            </a:r>
            <a:endParaRPr sz="20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Kata #3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2485800" y="3339125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Presentation:                 </a:t>
            </a:r>
            <a:r>
              <a:rPr lang="en-GB" b="1" u="sng" dirty="0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Learning material:          </a:t>
            </a:r>
            <a:r>
              <a:rPr lang="en-GB" b="1" u="sng" dirty="0">
                <a:solidFill>
                  <a:schemeClr val="hlink"/>
                </a:solidFill>
                <a:hlinkClick r:id="rId6"/>
              </a:rPr>
              <a:t>seq.tf/r/kafka-kata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Public event guidelines: </a:t>
            </a:r>
            <a:r>
              <a:rPr lang="en-GB" b="1" u="sng" dirty="0">
                <a:solidFill>
                  <a:schemeClr val="hlink"/>
                </a:solidFill>
                <a:hlinkClick r:id="rId7"/>
              </a:rPr>
              <a:t>seq.tf/r/kafka-public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276903" y="3977384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36" y="920451"/>
            <a:ext cx="4165388" cy="2370149"/>
          </a:xfrm>
          <a:prstGeom prst="rect">
            <a:avLst/>
          </a:prstGeom>
        </p:spPr>
      </p:pic>
      <p:sp>
        <p:nvSpPr>
          <p:cNvPr id="11" name="Google Shape;501;p40"/>
          <p:cNvSpPr txBox="1"/>
          <p:nvPr/>
        </p:nvSpPr>
        <p:spPr>
          <a:xfrm>
            <a:off x="181382" y="1706262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Est: 10 Mins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01;p40"/>
          <p:cNvSpPr txBox="1"/>
          <p:nvPr/>
        </p:nvSpPr>
        <p:spPr>
          <a:xfrm>
            <a:off x="366779" y="2243212"/>
            <a:ext cx="1996661" cy="77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 until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everyone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 completed it</a:t>
            </a:r>
            <a:endParaRPr sz="20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1337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Kata #4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2485800" y="3339125"/>
            <a:ext cx="45069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Presentation:                 </a:t>
            </a:r>
            <a:r>
              <a:rPr lang="en-GB" b="1" u="sng" dirty="0">
                <a:solidFill>
                  <a:schemeClr val="hlink"/>
                </a:solidFill>
                <a:hlinkClick r:id="rId5"/>
              </a:rPr>
              <a:t>seq.tf/r/kafka-presentation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Learning material:          </a:t>
            </a:r>
            <a:r>
              <a:rPr lang="en-GB" b="1" u="sng" dirty="0">
                <a:solidFill>
                  <a:schemeClr val="hlink"/>
                </a:solidFill>
                <a:hlinkClick r:id="rId6"/>
              </a:rPr>
              <a:t>seq.tf/r/kafka-kata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Public event guidelines: </a:t>
            </a:r>
            <a:r>
              <a:rPr lang="en-GB" b="1" u="sng" dirty="0">
                <a:solidFill>
                  <a:schemeClr val="hlink"/>
                </a:solidFill>
                <a:hlinkClick r:id="rId7"/>
              </a:rPr>
              <a:t>seq.tf/r/kafka-public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508" name="Google Shape;508;p40"/>
          <p:cNvCxnSpPr/>
          <p:nvPr/>
        </p:nvCxnSpPr>
        <p:spPr>
          <a:xfrm rot="10800000">
            <a:off x="6276903" y="3977384"/>
            <a:ext cx="7929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6A31FFF-3A7B-41B6-B4DD-5F42A07A24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36" y="920451"/>
            <a:ext cx="4165388" cy="2370149"/>
          </a:xfrm>
          <a:prstGeom prst="rect">
            <a:avLst/>
          </a:prstGeom>
        </p:spPr>
      </p:pic>
      <p:sp>
        <p:nvSpPr>
          <p:cNvPr id="11" name="Google Shape;501;p40"/>
          <p:cNvSpPr txBox="1"/>
          <p:nvPr/>
        </p:nvSpPr>
        <p:spPr>
          <a:xfrm>
            <a:off x="181382" y="1706262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Est: 15 Mins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01;p40"/>
          <p:cNvSpPr txBox="1"/>
          <p:nvPr/>
        </p:nvSpPr>
        <p:spPr>
          <a:xfrm>
            <a:off x="366779" y="2243212"/>
            <a:ext cx="1996661" cy="77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 until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everyone </a:t>
            </a:r>
            <a:r>
              <a:rPr lang="en-US" sz="1050" i="1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has completed it</a:t>
            </a:r>
            <a:endParaRPr sz="20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819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/>
          <p:nvPr/>
        </p:nvSpPr>
        <p:spPr>
          <a:xfrm>
            <a:off x="494525" y="121925"/>
            <a:ext cx="59127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Feedback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2" name="Google Shape;502;p4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503" name="Google Shape;50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7" name="Google Shape;507;p40"/>
          <p:cNvSpPr txBox="1"/>
          <p:nvPr/>
        </p:nvSpPr>
        <p:spPr>
          <a:xfrm>
            <a:off x="0" y="2175100"/>
            <a:ext cx="9144000" cy="1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 smtClean="0">
                <a:solidFill>
                  <a:schemeClr val="hlink"/>
                </a:solidFill>
                <a:hlinkClick r:id="rId5"/>
              </a:rPr>
              <a:t>seq.tf/r/kafka-feedback</a:t>
            </a:r>
            <a:endParaRPr sz="2800" b="1" dirty="0">
              <a:solidFill>
                <a:srgbClr val="FFFFFF"/>
              </a:solidFill>
            </a:endParaRPr>
          </a:p>
        </p:txBody>
      </p:sp>
      <p:sp>
        <p:nvSpPr>
          <p:cNvPr id="10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68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85550" y="170425"/>
            <a:ext cx="40332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it?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170850" y="1342775"/>
            <a:ext cx="58452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Streaming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platform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PUB/SUB -&gt; Produce/Consume </a:t>
            </a:r>
            <a:r>
              <a:rPr lang="en-GB" sz="600" i="1" dirty="0">
                <a:solidFill>
                  <a:srgbClr val="376480"/>
                </a:solidFill>
                <a:latin typeface="Open Sans"/>
                <a:ea typeface="Open Sans"/>
                <a:cs typeface="Open Sans"/>
                <a:sym typeface="Open Sans"/>
              </a:rPr>
              <a:t>(in Kafka terms) 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 A bunch more that isn’t covered by this workshop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1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31" y="2526518"/>
            <a:ext cx="3826206" cy="227504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789718"/>
              </p:ext>
            </p:extLst>
          </p:nvPr>
        </p:nvGraphicFramePr>
        <p:xfrm>
          <a:off x="1082937" y="2722887"/>
          <a:ext cx="3432281" cy="166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7" imgW="10666440" imgH="5206320" progId="">
                  <p:embed/>
                </p:oleObj>
              </mc:Choice>
              <mc:Fallback>
                <p:oleObj r:id="rId7" imgW="10666440" imgH="520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2937" y="2722887"/>
                        <a:ext cx="3432281" cy="166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Google Shape;94;p16"/>
          <p:cNvSpPr txBox="1"/>
          <p:nvPr/>
        </p:nvSpPr>
        <p:spPr>
          <a:xfrm>
            <a:off x="956574" y="4701037"/>
            <a:ext cx="2063979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</a:t>
            </a:r>
            <a:r>
              <a:rPr lang="en-GB" sz="80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Clausen </a:t>
            </a:r>
            <a:r>
              <a:rPr lang="en-GB" sz="80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85550" y="170425"/>
            <a:ext cx="40332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cases</a:t>
            </a:r>
            <a:endParaRPr sz="6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91" name="Google Shape;9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16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1D6F86-666F-4FF2-A0FC-79A91BE8A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2" y="1940851"/>
            <a:ext cx="7676129" cy="1806449"/>
          </a:xfrm>
          <a:prstGeom prst="rect">
            <a:avLst/>
          </a:prstGeom>
        </p:spPr>
      </p:pic>
      <p:sp>
        <p:nvSpPr>
          <p:cNvPr id="14" name="Google Shape;94;p16"/>
          <p:cNvSpPr txBox="1"/>
          <p:nvPr/>
        </p:nvSpPr>
        <p:spPr>
          <a:xfrm>
            <a:off x="956574" y="4880975"/>
            <a:ext cx="1955637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Tobias Andersen &lt;toban@dfds.com&gt;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57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" name="Google Shape;103;p17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4" name="Google Shape;104;p17"/>
          <p:cNvSpPr txBox="1"/>
          <p:nvPr/>
        </p:nvSpPr>
        <p:spPr>
          <a:xfrm>
            <a:off x="2592650" y="1709825"/>
            <a:ext cx="6309900" cy="2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Any applications where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 or more 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 applications would be interested in a </a:t>
            </a:r>
            <a:r>
              <a:rPr lang="en-GB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change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state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Useful data is generated that other teams may wanna use (e.g. ‘Ship has been loaded with parcels’, ‘Order has been processed’)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" name="Google Shape;114;p18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" name="Google Shape;115;p18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150" y="801225"/>
            <a:ext cx="4843452" cy="43422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4449450" y="4212400"/>
            <a:ext cx="2017500" cy="172800"/>
          </a:xfrm>
          <a:prstGeom prst="snip2DiagRect">
            <a:avLst>
              <a:gd name="adj1" fmla="val 0"/>
              <a:gd name="adj2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494525" y="121925"/>
            <a:ext cx="5313300" cy="2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what and where</a:t>
            </a:r>
            <a:endParaRPr sz="4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19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24" name="Google Shape;12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6" name="Google Shape;126;p19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" name="Google Shape;127;p19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800" y="881500"/>
            <a:ext cx="5436078" cy="399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4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494525" y="121925"/>
            <a:ext cx="5946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</a:t>
            </a:r>
            <a:endParaRPr sz="6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34449" y="4652600"/>
            <a:ext cx="856413" cy="394600"/>
            <a:chOff x="134449" y="4652600"/>
            <a:chExt cx="856413" cy="394600"/>
          </a:xfrm>
        </p:grpSpPr>
        <p:pic>
          <p:nvPicPr>
            <p:cNvPr id="135" name="Google Shape;13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449" y="4652600"/>
              <a:ext cx="553275" cy="3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0562" y="4686875"/>
              <a:ext cx="210300" cy="3260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7" name="Google Shape;137;p20"/>
            <p:cNvCxnSpPr/>
            <p:nvPr/>
          </p:nvCxnSpPr>
          <p:spPr>
            <a:xfrm>
              <a:off x="734150" y="4766200"/>
              <a:ext cx="0" cy="1674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8" name="Google Shape;138;p20"/>
          <p:cNvSpPr txBox="1"/>
          <p:nvPr/>
        </p:nvSpPr>
        <p:spPr>
          <a:xfrm>
            <a:off x="3853275" y="1520900"/>
            <a:ext cx="1234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Topic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388575" y="1647525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Producer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440275" y="13734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1" name="Google Shape;141;p20"/>
          <p:cNvCxnSpPr>
            <a:endCxn id="138" idx="1"/>
          </p:cNvCxnSpPr>
          <p:nvPr/>
        </p:nvCxnSpPr>
        <p:spPr>
          <a:xfrm rot="10800000" flipH="1">
            <a:off x="3327075" y="1861100"/>
            <a:ext cx="526200" cy="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0"/>
          <p:cNvSpPr txBox="1"/>
          <p:nvPr/>
        </p:nvSpPr>
        <p:spPr>
          <a:xfrm>
            <a:off x="5440275" y="2001600"/>
            <a:ext cx="1268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Consumer #2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3" name="Google Shape;143;p20"/>
          <p:cNvCxnSpPr>
            <a:stCxn id="138" idx="3"/>
            <a:endCxn id="140" idx="1"/>
          </p:cNvCxnSpPr>
          <p:nvPr/>
        </p:nvCxnSpPr>
        <p:spPr>
          <a:xfrm rot="10800000" flipH="1">
            <a:off x="5087775" y="1540700"/>
            <a:ext cx="352500" cy="320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4" name="Google Shape;144;p20"/>
          <p:cNvCxnSpPr>
            <a:stCxn id="138" idx="3"/>
            <a:endCxn id="142" idx="1"/>
          </p:cNvCxnSpPr>
          <p:nvPr/>
        </p:nvCxnSpPr>
        <p:spPr>
          <a:xfrm>
            <a:off x="5087775" y="1861100"/>
            <a:ext cx="352500" cy="30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9" name="Google Shape;149;p20"/>
          <p:cNvSpPr txBox="1"/>
          <p:nvPr/>
        </p:nvSpPr>
        <p:spPr>
          <a:xfrm>
            <a:off x="956575" y="4880975"/>
            <a:ext cx="18963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Emil H. Clausen &lt;emcla@dfds.com&gt;</a:t>
            </a:r>
            <a:endParaRPr sz="8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796</Words>
  <Application>Microsoft Office PowerPoint</Application>
  <PresentationFormat>On-screen Show (16:9)</PresentationFormat>
  <Paragraphs>192</Paragraphs>
  <Slides>34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Open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Emil Hummel Clausen</cp:lastModifiedBy>
  <cp:revision>32</cp:revision>
  <dcterms:modified xsi:type="dcterms:W3CDTF">2021-01-27T11:36:48Z</dcterms:modified>
</cp:coreProperties>
</file>